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26" r:id="rId2"/>
    <p:sldId id="327" r:id="rId3"/>
    <p:sldId id="328" r:id="rId4"/>
    <p:sldId id="329" r:id="rId5"/>
    <p:sldId id="330" r:id="rId6"/>
    <p:sldId id="331" r:id="rId7"/>
    <p:sldId id="332" r:id="rId8"/>
    <p:sldId id="333" r:id="rId9"/>
    <p:sldId id="334" r:id="rId10"/>
    <p:sldId id="335" r:id="rId11"/>
    <p:sldId id="336" r:id="rId12"/>
    <p:sldId id="337" r:id="rId13"/>
    <p:sldId id="338" r:id="rId14"/>
    <p:sldId id="339" r:id="rId15"/>
    <p:sldId id="341" r:id="rId16"/>
    <p:sldId id="340" r:id="rId1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029F50-EF4A-4A1E-8174-DB2E9803B580}">
          <p14:sldIdLst>
            <p14:sldId id="326"/>
            <p14:sldId id="327"/>
            <p14:sldId id="328"/>
          </p14:sldIdLst>
        </p14:section>
        <p14:section name="Related Work (SLAM)" id="{3375BE86-73E6-42D1-9F8F-C3350BB86A33}">
          <p14:sldIdLst>
            <p14:sldId id="329"/>
          </p14:sldIdLst>
        </p14:section>
        <p14:section name="Methods" id="{30C14FAB-D16C-477C-B854-AB22C578C632}">
          <p14:sldIdLst>
            <p14:sldId id="330"/>
            <p14:sldId id="331"/>
          </p14:sldIdLst>
        </p14:section>
        <p14:section name="Planing" id="{4938D09F-7386-4CD4-A2D4-C3F7CB5E83A3}">
          <p14:sldIdLst>
            <p14:sldId id="332"/>
            <p14:sldId id="333"/>
            <p14:sldId id="334"/>
            <p14:sldId id="335"/>
            <p14:sldId id="336"/>
            <p14:sldId id="337"/>
            <p14:sldId id="338"/>
            <p14:sldId id="339"/>
            <p14:sldId id="341"/>
            <p14:sldId id="34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26" autoAdjust="0"/>
  </p:normalViewPr>
  <p:slideViewPr>
    <p:cSldViewPr snapToGrid="0">
      <p:cViewPr>
        <p:scale>
          <a:sx n="75" d="100"/>
          <a:sy n="75" d="100"/>
        </p:scale>
        <p:origin x="1914" y="7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08/06/2022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7</a:t>
            </a:fld>
            <a:endParaRPr lang="en-IL"/>
          </a:p>
        </p:txBody>
      </p:sp>
    </p:spTree>
    <p:extLst>
      <p:ext uri="{BB962C8B-B14F-4D97-AF65-F5344CB8AC3E}">
        <p14:creationId xmlns:p14="http://schemas.microsoft.com/office/powerpoint/2010/main" val="139006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08/06/2022 8:49</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08/06/2022 8:49</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08/06/2022 8:49</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08/06/2022 8:49</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08/06/2022 8:49</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08/06/2022 8:49</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08/06/2022 8:49</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08/06/2022 8:49</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08/06/2022 8:49</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08/06/2022 8:49</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08/06/2022 8:49</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08/06/2022 8:49</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272050" cy="769441"/>
          </a:xfrm>
          <a:prstGeom prst="rect">
            <a:avLst/>
          </a:prstGeom>
          <a:noFill/>
        </p:spPr>
        <p:txBody>
          <a:bodyPr wrap="none" rtlCol="0">
            <a:spAutoFit/>
          </a:bodyPr>
          <a:lstStyle/>
          <a:p>
            <a:r>
              <a:rPr lang="en-US" sz="4400" dirty="0"/>
              <a:t>Dan and Alon</a:t>
            </a:r>
            <a:endParaRPr lang="en-IL" sz="4400" dirty="0"/>
          </a:p>
        </p:txBody>
      </p:sp>
      <p:grpSp>
        <p:nvGrpSpPr>
          <p:cNvPr id="9" name="Group 8">
            <a:extLst>
              <a:ext uri="{FF2B5EF4-FFF2-40B4-BE49-F238E27FC236}">
                <a16:creationId xmlns:a16="http://schemas.microsoft.com/office/drawing/2014/main" id="{9FADF10A-2ACF-46FD-82DC-6AB497DC0BB3}"/>
              </a:ext>
            </a:extLst>
          </p:cNvPr>
          <p:cNvGrpSpPr/>
          <p:nvPr/>
        </p:nvGrpSpPr>
        <p:grpSpPr>
          <a:xfrm>
            <a:off x="1371827" y="1213009"/>
            <a:ext cx="9328944" cy="2215991"/>
            <a:chOff x="2216727" y="1801091"/>
            <a:chExt cx="9328944" cy="2215991"/>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8997015" cy="1569660"/>
            </a:xfrm>
            <a:prstGeom prst="rect">
              <a:avLst/>
            </a:prstGeom>
            <a:noFill/>
          </p:spPr>
          <p:txBody>
            <a:bodyPr wrap="none" rtlCol="0">
              <a:spAutoFit/>
            </a:bodyPr>
            <a:lstStyle/>
            <a:p>
              <a:pPr algn="ctr"/>
              <a:r>
                <a:rPr lang="en-US" sz="3200" dirty="0"/>
                <a:t>Planning in the Continuous Domain: a Generalized</a:t>
              </a:r>
            </a:p>
            <a:p>
              <a:pPr algn="ctr"/>
              <a:r>
                <a:rPr lang="en-US" sz="3200" dirty="0"/>
                <a:t>Belief Space Approach for Autonomous Navigation in</a:t>
              </a:r>
            </a:p>
            <a:p>
              <a:pPr algn="ctr"/>
              <a:r>
                <a:rPr lang="en-US" sz="3200" dirty="0"/>
                <a:t>Unknown Environments</a:t>
              </a:r>
              <a:endParaRPr lang="en-IL" sz="3200" dirty="0"/>
            </a:p>
          </p:txBody>
        </p:sp>
        <p:sp>
          <p:nvSpPr>
            <p:cNvPr id="12" name="TextBox 11">
              <a:extLst>
                <a:ext uri="{FF2B5EF4-FFF2-40B4-BE49-F238E27FC236}">
                  <a16:creationId xmlns:a16="http://schemas.microsoft.com/office/drawing/2014/main" id="{AB46966B-E7F5-4DF2-B770-E8EBB2620C28}"/>
                </a:ext>
              </a:extLst>
            </p:cNvPr>
            <p:cNvSpPr txBox="1"/>
            <p:nvPr/>
          </p:nvSpPr>
          <p:spPr>
            <a:xfrm>
              <a:off x="2404178" y="3370751"/>
              <a:ext cx="9141493" cy="646331"/>
            </a:xfrm>
            <a:prstGeom prst="rect">
              <a:avLst/>
            </a:prstGeom>
            <a:noFill/>
          </p:spPr>
          <p:txBody>
            <a:bodyPr wrap="square" rtlCol="0">
              <a:spAutoFit/>
            </a:bodyPr>
            <a:lstStyle/>
            <a:p>
              <a:pPr algn="ctr"/>
              <a:r>
                <a:rPr lang="en-US" dirty="0">
                  <a:solidFill>
                    <a:schemeClr val="bg2">
                      <a:lumMod val="50000"/>
                    </a:schemeClr>
                  </a:solidFill>
                </a:rPr>
                <a:t>Vadim </a:t>
              </a:r>
              <a:r>
                <a:rPr lang="en-US" dirty="0" err="1">
                  <a:solidFill>
                    <a:schemeClr val="bg2">
                      <a:lumMod val="50000"/>
                    </a:schemeClr>
                  </a:solidFill>
                </a:rPr>
                <a:t>Indelman</a:t>
              </a:r>
              <a:r>
                <a:rPr lang="en-US" dirty="0">
                  <a:solidFill>
                    <a:schemeClr val="bg2">
                      <a:lumMod val="50000"/>
                    </a:schemeClr>
                  </a:solidFill>
                </a:rPr>
                <a:t>, Luca </a:t>
              </a:r>
              <a:r>
                <a:rPr lang="en-US" dirty="0" err="1">
                  <a:solidFill>
                    <a:schemeClr val="bg2">
                      <a:lumMod val="50000"/>
                    </a:schemeClr>
                  </a:solidFill>
                </a:rPr>
                <a:t>Carlone</a:t>
              </a:r>
              <a:r>
                <a:rPr lang="en-US" dirty="0">
                  <a:solidFill>
                    <a:schemeClr val="bg2">
                      <a:lumMod val="50000"/>
                    </a:schemeClr>
                  </a:solidFill>
                </a:rPr>
                <a:t> , and Frank </a:t>
              </a:r>
              <a:r>
                <a:rPr lang="en-US" dirty="0" err="1">
                  <a:solidFill>
                    <a:schemeClr val="bg2">
                      <a:lumMod val="50000"/>
                    </a:schemeClr>
                  </a:solidFill>
                </a:rPr>
                <a:t>Dellaert</a:t>
              </a:r>
              <a:endParaRPr lang="en-US" dirty="0">
                <a:solidFill>
                  <a:schemeClr val="bg2">
                    <a:lumMod val="50000"/>
                  </a:schemeClr>
                </a:solidFill>
              </a:endParaRPr>
            </a:p>
            <a:p>
              <a:pPr algn="ctr"/>
              <a:r>
                <a:rPr lang="en-US" dirty="0">
                  <a:solidFill>
                    <a:schemeClr val="bg2">
                      <a:lumMod val="50000"/>
                    </a:schemeClr>
                  </a:solidFill>
                </a:rPr>
                <a:t>International Journal of Robotics Research </a:t>
              </a:r>
              <a:r>
                <a:rPr lang="en-US" b="0" i="1" dirty="0">
                  <a:solidFill>
                    <a:srgbClr val="373737"/>
                  </a:solidFill>
                  <a:effectLst/>
                  <a:latin typeface="Helvetica Neue"/>
                </a:rPr>
                <a:t>- </a:t>
              </a:r>
              <a:r>
                <a:rPr lang="en-US" dirty="0">
                  <a:solidFill>
                    <a:schemeClr val="bg2">
                      <a:lumMod val="50000"/>
                    </a:schemeClr>
                  </a:solidFill>
                </a:rPr>
                <a:t>2015</a:t>
              </a:r>
              <a:endParaRPr lang="en-IL" dirty="0">
                <a:solidFill>
                  <a:schemeClr val="bg2">
                    <a:lumMod val="50000"/>
                  </a:schemeClr>
                </a:solidFill>
              </a:endParaRPr>
            </a:p>
          </p:txBody>
        </p:sp>
      </p:grp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414625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A6B5-41CC-60AB-D9FD-47872C3722A6}"/>
              </a:ext>
            </a:extLst>
          </p:cNvPr>
          <p:cNvSpPr>
            <a:spLocks noGrp="1"/>
          </p:cNvSpPr>
          <p:nvPr>
            <p:ph type="title"/>
          </p:nvPr>
        </p:nvSpPr>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539DCCCC-482E-735A-B371-7480405887BF}"/>
              </a:ext>
            </a:extLst>
          </p:cNvPr>
          <p:cNvSpPr>
            <a:spLocks noGrp="1"/>
          </p:cNvSpPr>
          <p:nvPr>
            <p:ph idx="1"/>
          </p:nvPr>
        </p:nvSpPr>
        <p:spPr/>
        <p:txBody>
          <a:bodyPr/>
          <a:lstStyle/>
          <a:p>
            <a:r>
              <a:rPr lang="en-US" dirty="0"/>
              <a:t>The expectation is a linear operator so we can rewrite the objective function as:</a:t>
            </a:r>
          </a:p>
          <a:p>
            <a:endParaRPr lang="en-US" dirty="0"/>
          </a:p>
          <a:p>
            <a:endParaRPr lang="en-US" dirty="0"/>
          </a:p>
          <a:p>
            <a:endParaRPr lang="en-US" dirty="0"/>
          </a:p>
          <a:p>
            <a:r>
              <a:rPr lang="en-US" dirty="0"/>
              <a:t>In order to optimize the objective function ,as written in the paper, we resort to an iterative optimization approach, starting from known initial guess on the controls. </a:t>
            </a:r>
          </a:p>
          <a:p>
            <a:pPr marL="0" indent="0">
              <a:buNone/>
            </a:pPr>
            <a:endParaRPr lang="en-US" dirty="0"/>
          </a:p>
          <a:p>
            <a:pPr marL="0" indent="0">
              <a:buNone/>
            </a:pPr>
            <a:endParaRPr lang="en-IL" b="1" dirty="0"/>
          </a:p>
        </p:txBody>
      </p:sp>
      <p:sp>
        <p:nvSpPr>
          <p:cNvPr id="4" name="Slide Number Placeholder 3">
            <a:extLst>
              <a:ext uri="{FF2B5EF4-FFF2-40B4-BE49-F238E27FC236}">
                <a16:creationId xmlns:a16="http://schemas.microsoft.com/office/drawing/2014/main" id="{F4C28F9E-EB89-1A17-3B39-7F48097BDA94}"/>
              </a:ext>
            </a:extLst>
          </p:cNvPr>
          <p:cNvSpPr>
            <a:spLocks noGrp="1"/>
          </p:cNvSpPr>
          <p:nvPr>
            <p:ph type="sldNum" sz="quarter" idx="12"/>
          </p:nvPr>
        </p:nvSpPr>
        <p:spPr/>
        <p:txBody>
          <a:bodyPr/>
          <a:lstStyle/>
          <a:p>
            <a:fld id="{16DBD0CC-423F-4B58-AFF5-83B6DD233671}" type="slidenum">
              <a:rPr lang="en-IL" smtClean="0"/>
              <a:t>10</a:t>
            </a:fld>
            <a:endParaRPr lang="en-IL"/>
          </a:p>
        </p:txBody>
      </p:sp>
      <p:pic>
        <p:nvPicPr>
          <p:cNvPr id="6" name="Picture 5">
            <a:extLst>
              <a:ext uri="{FF2B5EF4-FFF2-40B4-BE49-F238E27FC236}">
                <a16:creationId xmlns:a16="http://schemas.microsoft.com/office/drawing/2014/main" id="{9F7A27CB-7C65-FDAC-2002-0FDCC786AEF5}"/>
              </a:ext>
            </a:extLst>
          </p:cNvPr>
          <p:cNvPicPr>
            <a:picLocks noChangeAspect="1"/>
          </p:cNvPicPr>
          <p:nvPr/>
        </p:nvPicPr>
        <p:blipFill>
          <a:blip r:embed="rId2"/>
          <a:stretch>
            <a:fillRect/>
          </a:stretch>
        </p:blipFill>
        <p:spPr>
          <a:xfrm>
            <a:off x="683078" y="2890222"/>
            <a:ext cx="10825843" cy="1077556"/>
          </a:xfrm>
          <a:prstGeom prst="rect">
            <a:avLst/>
          </a:prstGeom>
        </p:spPr>
      </p:pic>
    </p:spTree>
    <p:extLst>
      <p:ext uri="{BB962C8B-B14F-4D97-AF65-F5344CB8AC3E}">
        <p14:creationId xmlns:p14="http://schemas.microsoft.com/office/powerpoint/2010/main" val="227192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4D1A-365C-2CF5-6A2E-A22A4D522F3C}"/>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791EB0-B81A-6640-E5E3-13F40A6910D6}"/>
                  </a:ext>
                </a:extLst>
              </p:cNvPr>
              <p:cNvSpPr>
                <a:spLocks noGrp="1"/>
              </p:cNvSpPr>
              <p:nvPr>
                <p:ph idx="1"/>
              </p:nvPr>
            </p:nvSpPr>
            <p:spPr>
              <a:xfrm>
                <a:off x="838200" y="1419251"/>
                <a:ext cx="10515600" cy="4351338"/>
              </a:xfrm>
            </p:spPr>
            <p:txBody>
              <a:bodyPr>
                <a:normAutofit/>
              </a:bodyPr>
              <a:lstStyle/>
              <a:p>
                <a:r>
                  <a:rPr lang="en-US" dirty="0"/>
                  <a:t>The optimization approach can be described as a dual-layer inference:</a:t>
                </a:r>
              </a:p>
              <a:p>
                <a:pPr lvl="1"/>
                <a:r>
                  <a:rPr lang="en-US" dirty="0"/>
                  <a:t>The inner layer preforms inference to calculate the generalized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r>
                      <a:rPr lang="en-US" b="0" i="1" smtClean="0">
                        <a:latin typeface="Cambria Math" panose="02040503050406030204" pitchFamily="18" charset="0"/>
                      </a:rPr>
                      <m:t>, </m:t>
                    </m:r>
                  </m:oMath>
                </a14:m>
                <a:r>
                  <a:rPr lang="en-US" dirty="0"/>
                  <a:t>at each of the look ahead steps for given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sub>
                    </m:sSub>
                  </m:oMath>
                </a14:m>
                <a:endParaRPr lang="en-US" dirty="0"/>
              </a:p>
              <a:p>
                <a:pPr lvl="1"/>
                <a:r>
                  <a:rPr lang="en-US" dirty="0"/>
                  <a:t>The outer layer preforms inference over the control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r>
                      <a:rPr lang="en-US" b="0" i="0" smtClean="0">
                        <a:latin typeface="Cambria Math" panose="02040503050406030204" pitchFamily="18" charset="0"/>
                      </a:rPr>
                      <m:t>,</m:t>
                    </m:r>
                  </m:oMath>
                </a14:m>
                <a:r>
                  <a:rPr lang="en-US" dirty="0"/>
                  <a:t> minimizing the objective function</a:t>
                </a:r>
              </a:p>
              <a:p>
                <a:pPr lvl="1"/>
                <a:r>
                  <a:rPr lang="en-US" dirty="0"/>
                  <a:t>Since the computation of the optimal control relies on the computation of the generalized belief, we refer to our approach with the term </a:t>
                </a:r>
                <a:r>
                  <a:rPr lang="en-US" i="1" dirty="0"/>
                  <a:t>generalized belief space </a:t>
                </a:r>
                <a:r>
                  <a:rPr lang="en-US" dirty="0"/>
                  <a:t>(GBS) planning. </a:t>
                </a:r>
              </a:p>
              <a:p>
                <a:pPr marL="457200" lvl="1" indent="0">
                  <a:buNone/>
                </a:pPr>
                <a:endParaRPr lang="en-US" dirty="0"/>
              </a:p>
            </p:txBody>
          </p:sp>
        </mc:Choice>
        <mc:Fallback>
          <p:sp>
            <p:nvSpPr>
              <p:cNvPr id="3" name="Content Placeholder 2">
                <a:extLst>
                  <a:ext uri="{FF2B5EF4-FFF2-40B4-BE49-F238E27FC236}">
                    <a16:creationId xmlns:a16="http://schemas.microsoft.com/office/drawing/2014/main" id="{AE791EB0-B81A-6640-E5E3-13F40A6910D6}"/>
                  </a:ext>
                </a:extLst>
              </p:cNvPr>
              <p:cNvSpPr>
                <a:spLocks noGrp="1" noRot="1" noChangeAspect="1" noMove="1" noResize="1" noEditPoints="1" noAdjustHandles="1" noChangeArrowheads="1" noChangeShapeType="1" noTextEdit="1"/>
              </p:cNvSpPr>
              <p:nvPr>
                <p:ph idx="1"/>
              </p:nvPr>
            </p:nvSpPr>
            <p:spPr>
              <a:xfrm>
                <a:off x="838200" y="1419251"/>
                <a:ext cx="10515600" cy="4351338"/>
              </a:xfrm>
              <a:blipFill>
                <a:blip r:embed="rId2"/>
                <a:stretch>
                  <a:fillRect l="-1043" t="-2381" r="-1217"/>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0437B19-405C-F642-0C4E-29F8BA56A77A}"/>
              </a:ext>
            </a:extLst>
          </p:cNvPr>
          <p:cNvSpPr>
            <a:spLocks noGrp="1"/>
          </p:cNvSpPr>
          <p:nvPr>
            <p:ph type="sldNum" sz="quarter" idx="12"/>
          </p:nvPr>
        </p:nvSpPr>
        <p:spPr/>
        <p:txBody>
          <a:bodyPr/>
          <a:lstStyle/>
          <a:p>
            <a:fld id="{16DBD0CC-423F-4B58-AFF5-83B6DD233671}" type="slidenum">
              <a:rPr lang="en-IL" smtClean="0"/>
              <a:t>11</a:t>
            </a:fld>
            <a:endParaRPr lang="en-IL"/>
          </a:p>
        </p:txBody>
      </p:sp>
    </p:spTree>
    <p:extLst>
      <p:ext uri="{BB962C8B-B14F-4D97-AF65-F5344CB8AC3E}">
        <p14:creationId xmlns:p14="http://schemas.microsoft.com/office/powerpoint/2010/main" val="980929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62B7F-8604-F308-B7C8-FE2D3B60D675}"/>
              </a:ext>
            </a:extLst>
          </p:cNvPr>
          <p:cNvSpPr>
            <a:spLocks noGrp="1"/>
          </p:cNvSpPr>
          <p:nvPr>
            <p:ph type="title"/>
          </p:nvPr>
        </p:nvSpPr>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13A682E0-A244-E257-2FA8-0B09D03215E7}"/>
              </a:ext>
            </a:extLst>
          </p:cNvPr>
          <p:cNvSpPr>
            <a:spLocks noGrp="1"/>
          </p:cNvSpPr>
          <p:nvPr>
            <p:ph idx="1"/>
          </p:nvPr>
        </p:nvSpPr>
        <p:spPr>
          <a:xfrm>
            <a:off x="755904" y="1441577"/>
            <a:ext cx="10515600" cy="4351338"/>
          </a:xfrm>
        </p:spPr>
        <p:txBody>
          <a:bodyPr/>
          <a:lstStyle/>
          <a:p>
            <a:pPr lvl="1"/>
            <a:r>
              <a:rPr lang="en-US" sz="2800" dirty="0"/>
              <a:t>Illustration of the dual-layer inference planning approach:</a:t>
            </a:r>
          </a:p>
          <a:p>
            <a:pPr lvl="1"/>
            <a:endParaRPr lang="en-US" sz="2800" dirty="0"/>
          </a:p>
          <a:p>
            <a:endParaRPr lang="en-IL" dirty="0"/>
          </a:p>
        </p:txBody>
      </p:sp>
      <p:sp>
        <p:nvSpPr>
          <p:cNvPr id="4" name="Slide Number Placeholder 3">
            <a:extLst>
              <a:ext uri="{FF2B5EF4-FFF2-40B4-BE49-F238E27FC236}">
                <a16:creationId xmlns:a16="http://schemas.microsoft.com/office/drawing/2014/main" id="{F6F4FF17-8CCF-DFBD-731F-875C2D202840}"/>
              </a:ext>
            </a:extLst>
          </p:cNvPr>
          <p:cNvSpPr>
            <a:spLocks noGrp="1"/>
          </p:cNvSpPr>
          <p:nvPr>
            <p:ph type="sldNum" sz="quarter" idx="12"/>
          </p:nvPr>
        </p:nvSpPr>
        <p:spPr/>
        <p:txBody>
          <a:bodyPr/>
          <a:lstStyle/>
          <a:p>
            <a:fld id="{16DBD0CC-423F-4B58-AFF5-83B6DD233671}" type="slidenum">
              <a:rPr lang="en-IL" smtClean="0"/>
              <a:t>12</a:t>
            </a:fld>
            <a:endParaRPr lang="en-IL"/>
          </a:p>
        </p:txBody>
      </p:sp>
      <p:pic>
        <p:nvPicPr>
          <p:cNvPr id="10" name="Picture 9">
            <a:extLst>
              <a:ext uri="{FF2B5EF4-FFF2-40B4-BE49-F238E27FC236}">
                <a16:creationId xmlns:a16="http://schemas.microsoft.com/office/drawing/2014/main" id="{43C9EDAF-F2D3-4FDC-6806-0DCAC1E177CB}"/>
              </a:ext>
            </a:extLst>
          </p:cNvPr>
          <p:cNvPicPr>
            <a:picLocks noChangeAspect="1"/>
          </p:cNvPicPr>
          <p:nvPr/>
        </p:nvPicPr>
        <p:blipFill>
          <a:blip r:embed="rId2"/>
          <a:stretch>
            <a:fillRect/>
          </a:stretch>
        </p:blipFill>
        <p:spPr>
          <a:xfrm>
            <a:off x="3151632" y="1920602"/>
            <a:ext cx="6641592" cy="4800873"/>
          </a:xfrm>
          <a:prstGeom prst="rect">
            <a:avLst/>
          </a:prstGeom>
        </p:spPr>
      </p:pic>
    </p:spTree>
    <p:extLst>
      <p:ext uri="{BB962C8B-B14F-4D97-AF65-F5344CB8AC3E}">
        <p14:creationId xmlns:p14="http://schemas.microsoft.com/office/powerpoint/2010/main" val="3977117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F172-3F2B-B714-DF6D-36D30AD9ABF8}"/>
              </a:ext>
            </a:extLst>
          </p:cNvPr>
          <p:cNvSpPr>
            <a:spLocks noGrp="1"/>
          </p:cNvSpPr>
          <p:nvPr>
            <p:ph type="title"/>
          </p:nvPr>
        </p:nvSpPr>
        <p:spPr>
          <a:xfrm>
            <a:off x="-79247" y="410845"/>
            <a:ext cx="10515600" cy="1325563"/>
          </a:xfrm>
        </p:spPr>
        <p:txBody>
          <a:bodyPr/>
          <a:lstStyle/>
          <a:p>
            <a:pPr algn="ctr"/>
            <a:r>
              <a:rPr lang="en-US" b="1" u="sng" dirty="0"/>
              <a:t>Planning in the GBS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0720CE5-7BF3-1583-F0CC-058173A6C649}"/>
                  </a:ext>
                </a:extLst>
              </p:cNvPr>
              <p:cNvSpPr>
                <a:spLocks noGrp="1"/>
              </p:cNvSpPr>
              <p:nvPr>
                <p:ph idx="1"/>
              </p:nvPr>
            </p:nvSpPr>
            <p:spPr>
              <a:xfrm>
                <a:off x="953105" y="1990101"/>
                <a:ext cx="10037983" cy="4226116"/>
              </a:xfrm>
            </p:spPr>
            <p:txBody>
              <a:bodyPr>
                <a:normAutofit/>
              </a:bodyPr>
              <a:lstStyle/>
              <a:p>
                <a:pPr marL="0" indent="0">
                  <a:buNone/>
                </a:pPr>
                <a:r>
                  <a:rPr lang="en-US" dirty="0"/>
                  <a:t>In order to finding a locally-optimal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corresponds to minimizing the general objective function:</a:t>
                </a:r>
              </a:p>
              <a:p>
                <a:endParaRPr lang="en-US" dirty="0"/>
              </a:p>
              <a:p>
                <a:pPr marL="0" indent="0">
                  <a:buNone/>
                </a:pPr>
                <a:endParaRPr lang="en-US" dirty="0"/>
              </a:p>
              <a:p>
                <a:pPr marL="0" indent="0">
                  <a:buNone/>
                </a:pPr>
                <a:r>
                  <a:rPr lang="en-US" dirty="0"/>
                  <a:t>The outer layer is an iterative optimization over the non-  linear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dirty="0"/>
                  <a:t> Like we </a:t>
                </a:r>
                <a:r>
                  <a:rPr lang="en-US" dirty="0" err="1"/>
                  <a:t>mentiond</a:t>
                </a:r>
                <a:r>
                  <a:rPr lang="en-US" dirty="0"/>
                  <a:t> the optimization starts from a nominal control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0" smtClean="0">
                        <a:latin typeface="Cambria Math" panose="02040503050406030204" pitchFamily="18" charset="0"/>
                      </a:rPr>
                      <m:t>,</m:t>
                    </m:r>
                  </m:oMath>
                </a14:m>
                <a:r>
                  <a:rPr lang="en-US" dirty="0"/>
                  <a:t> and at each iteration, computes the delta vector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oMath>
                </a14:m>
                <a:r>
                  <a:rPr lang="en-US" dirty="0"/>
                  <a:t> that is used to update the current values of the controls: </a:t>
                </a:r>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en-IL" dirty="0"/>
              </a:p>
            </p:txBody>
          </p:sp>
        </mc:Choice>
        <mc:Fallback>
          <p:sp>
            <p:nvSpPr>
              <p:cNvPr id="3" name="Content Placeholder 2">
                <a:extLst>
                  <a:ext uri="{FF2B5EF4-FFF2-40B4-BE49-F238E27FC236}">
                    <a16:creationId xmlns:a16="http://schemas.microsoft.com/office/drawing/2014/main" id="{10720CE5-7BF3-1583-F0CC-058173A6C649}"/>
                  </a:ext>
                </a:extLst>
              </p:cNvPr>
              <p:cNvSpPr>
                <a:spLocks noGrp="1" noRot="1" noChangeAspect="1" noMove="1" noResize="1" noEditPoints="1" noAdjustHandles="1" noChangeArrowheads="1" noChangeShapeType="1" noTextEdit="1"/>
              </p:cNvSpPr>
              <p:nvPr>
                <p:ph idx="1"/>
              </p:nvPr>
            </p:nvSpPr>
            <p:spPr>
              <a:xfrm>
                <a:off x="953105" y="1990101"/>
                <a:ext cx="10037983" cy="4226116"/>
              </a:xfrm>
              <a:blipFill>
                <a:blip r:embed="rId2"/>
                <a:stretch>
                  <a:fillRect l="-1214" t="-2305" r="-91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D4C227E2-70C1-4FB8-D3DC-7875D611AD79}"/>
              </a:ext>
            </a:extLst>
          </p:cNvPr>
          <p:cNvSpPr>
            <a:spLocks noGrp="1"/>
          </p:cNvSpPr>
          <p:nvPr>
            <p:ph type="sldNum" sz="quarter" idx="12"/>
          </p:nvPr>
        </p:nvSpPr>
        <p:spPr/>
        <p:txBody>
          <a:bodyPr/>
          <a:lstStyle/>
          <a:p>
            <a:fld id="{16DBD0CC-423F-4B58-AFF5-83B6DD233671}" type="slidenum">
              <a:rPr lang="en-IL" smtClean="0"/>
              <a:t>13</a:t>
            </a:fld>
            <a:endParaRPr lang="en-IL"/>
          </a:p>
        </p:txBody>
      </p:sp>
      <p:sp>
        <p:nvSpPr>
          <p:cNvPr id="6" name="TextBox 5">
            <a:extLst>
              <a:ext uri="{FF2B5EF4-FFF2-40B4-BE49-F238E27FC236}">
                <a16:creationId xmlns:a16="http://schemas.microsoft.com/office/drawing/2014/main" id="{C9994628-81B4-2741-33FC-FD4F981DBB56}"/>
              </a:ext>
            </a:extLst>
          </p:cNvPr>
          <p:cNvSpPr txBox="1"/>
          <p:nvPr/>
        </p:nvSpPr>
        <p:spPr>
          <a:xfrm>
            <a:off x="1741358" y="1396815"/>
            <a:ext cx="7187184" cy="523220"/>
          </a:xfrm>
          <a:prstGeom prst="rect">
            <a:avLst/>
          </a:prstGeom>
          <a:noFill/>
        </p:spPr>
        <p:txBody>
          <a:bodyPr wrap="square" rtlCol="0">
            <a:spAutoFit/>
          </a:bodyPr>
          <a:lstStyle/>
          <a:p>
            <a:pPr algn="ctr"/>
            <a:r>
              <a:rPr lang="en-US" sz="2800" u="sng" dirty="0"/>
              <a:t>Outer Layer: Inference over the control</a:t>
            </a:r>
            <a:endParaRPr lang="en-IL" sz="2800" u="sng" dirty="0"/>
          </a:p>
        </p:txBody>
      </p:sp>
      <p:pic>
        <p:nvPicPr>
          <p:cNvPr id="10" name="Picture 9">
            <a:extLst>
              <a:ext uri="{FF2B5EF4-FFF2-40B4-BE49-F238E27FC236}">
                <a16:creationId xmlns:a16="http://schemas.microsoft.com/office/drawing/2014/main" id="{E733D265-F6D1-7705-56AC-BB65C5776F3C}"/>
              </a:ext>
            </a:extLst>
          </p:cNvPr>
          <p:cNvPicPr>
            <a:picLocks noChangeAspect="1"/>
          </p:cNvPicPr>
          <p:nvPr/>
        </p:nvPicPr>
        <p:blipFill>
          <a:blip r:embed="rId3"/>
          <a:stretch>
            <a:fillRect/>
          </a:stretch>
        </p:blipFill>
        <p:spPr>
          <a:xfrm>
            <a:off x="3053394" y="3024131"/>
            <a:ext cx="4591691" cy="809738"/>
          </a:xfrm>
          <a:prstGeom prst="rect">
            <a:avLst/>
          </a:prstGeom>
        </p:spPr>
      </p:pic>
      <p:pic>
        <p:nvPicPr>
          <p:cNvPr id="12" name="Picture 11">
            <a:extLst>
              <a:ext uri="{FF2B5EF4-FFF2-40B4-BE49-F238E27FC236}">
                <a16:creationId xmlns:a16="http://schemas.microsoft.com/office/drawing/2014/main" id="{A014FB26-3F5C-7805-571C-81A696C36DFE}"/>
              </a:ext>
            </a:extLst>
          </p:cNvPr>
          <p:cNvPicPr>
            <a:picLocks noChangeAspect="1"/>
          </p:cNvPicPr>
          <p:nvPr/>
        </p:nvPicPr>
        <p:blipFill>
          <a:blip r:embed="rId4"/>
          <a:stretch>
            <a:fillRect/>
          </a:stretch>
        </p:blipFill>
        <p:spPr>
          <a:xfrm>
            <a:off x="3053394" y="5952999"/>
            <a:ext cx="4563112" cy="905001"/>
          </a:xfrm>
          <a:prstGeom prst="rect">
            <a:avLst/>
          </a:prstGeom>
        </p:spPr>
      </p:pic>
    </p:spTree>
    <p:extLst>
      <p:ext uri="{BB962C8B-B14F-4D97-AF65-F5344CB8AC3E}">
        <p14:creationId xmlns:p14="http://schemas.microsoft.com/office/powerpoint/2010/main" val="2626317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28472" y="2187574"/>
                <a:ext cx="10515600" cy="4351338"/>
              </a:xfrm>
            </p:spPr>
            <p:txBody>
              <a:bodyPr/>
              <a:lstStyle/>
              <a:p>
                <a:r>
                  <a:rPr lang="en-US"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a:t>
                </a:r>
              </a:p>
              <a:p>
                <a:r>
                  <a:rPr lang="en-US" dirty="0"/>
                  <a:t>Gradient Method: At each </a:t>
                </a:r>
                <a:r>
                  <a:rPr lang="en-US" dirty="0" err="1"/>
                  <a:t>i-th</a:t>
                </a:r>
                <a:r>
                  <a:rPr lang="en-US" dirty="0"/>
                  <a:t> iteration of this method the current control is updated as follows:</a:t>
                </a:r>
              </a:p>
              <a:p>
                <a:endParaRPr lang="en-US" dirty="0"/>
              </a:p>
              <a:p>
                <a:endParaRPr lang="en-US" dirty="0"/>
              </a:p>
              <a:p>
                <a:pPr lvl="1"/>
                <a:r>
                  <a:rPr lang="en-US" dirty="0"/>
                  <a:t>Where:</a:t>
                </a:r>
              </a:p>
              <a:p>
                <a:pPr lvl="2"/>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 </m:t>
                    </m:r>
                  </m:oMath>
                </a14:m>
                <a:r>
                  <a:rPr lang="en-US" dirty="0"/>
                  <a:t>- is the gradient of the objective function</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a14:m>
                <a:r>
                  <a:rPr lang="en-US" dirty="0"/>
                  <a:t>– suitable </a:t>
                </a:r>
                <a:r>
                  <a:rPr lang="en-US" dirty="0" err="1"/>
                  <a:t>stepsize</a:t>
                </a:r>
                <a:endParaRPr lang="en-US" dirty="0"/>
              </a:p>
              <a:p>
                <a:pPr marL="0" indent="0">
                  <a:buNone/>
                </a:pPr>
                <a:endParaRPr lang="en-IL" dirty="0"/>
              </a:p>
            </p:txBody>
          </p:sp>
        </mc:Choice>
        <mc:Fallback>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28472" y="2187574"/>
                <a:ext cx="10515600" cy="4351338"/>
              </a:xfrm>
              <a:blipFill>
                <a:blip r:embed="rId2"/>
                <a:stretch>
                  <a:fillRect l="-1043" t="-23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14</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3"/>
          <a:stretch>
            <a:fillRect/>
          </a:stretch>
        </p:blipFill>
        <p:spPr>
          <a:xfrm>
            <a:off x="3646060" y="4363243"/>
            <a:ext cx="4296375" cy="857370"/>
          </a:xfrm>
          <a:prstGeom prst="rect">
            <a:avLst/>
          </a:prstGeom>
        </p:spPr>
      </p:pic>
    </p:spTree>
    <p:extLst>
      <p:ext uri="{BB962C8B-B14F-4D97-AF65-F5344CB8AC3E}">
        <p14:creationId xmlns:p14="http://schemas.microsoft.com/office/powerpoint/2010/main" val="1003823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28472" y="2187574"/>
            <a:ext cx="10515600" cy="4351338"/>
          </a:xfrm>
        </p:spPr>
        <p:txBody>
          <a:bodyPr/>
          <a:lstStyle/>
          <a:p>
            <a:pPr marL="0" indent="0">
              <a:buNone/>
            </a:pPr>
            <a:r>
              <a:rPr lang="en-US" dirty="0"/>
              <a:t>Gradient method simulation:</a:t>
            </a:r>
          </a:p>
          <a:p>
            <a:pPr marL="0" indent="0">
              <a:buNone/>
            </a:pPr>
            <a:r>
              <a:rPr lang="en-US" dirty="0"/>
              <a:t> </a:t>
            </a:r>
            <a:endParaRPr lang="en-IL"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5" name="Gradient descent visualization - plateau">
            <a:hlinkClick r:id="" action="ppaction://media"/>
            <a:extLst>
              <a:ext uri="{FF2B5EF4-FFF2-40B4-BE49-F238E27FC236}">
                <a16:creationId xmlns:a16="http://schemas.microsoft.com/office/drawing/2014/main" id="{718D781D-436A-5A1E-6243-C1D265E982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3839" y="2240819"/>
            <a:ext cx="5224164" cy="4044514"/>
          </a:xfrm>
          <a:prstGeom prst="rect">
            <a:avLst/>
          </a:prstGeom>
        </p:spPr>
      </p:pic>
    </p:spTree>
    <p:extLst>
      <p:ext uri="{BB962C8B-B14F-4D97-AF65-F5344CB8AC3E}">
        <p14:creationId xmlns:p14="http://schemas.microsoft.com/office/powerpoint/2010/main" val="1269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4E28-E4F1-7794-E785-835D07C19B42}"/>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59D9AE67-90F0-CB05-7AFF-37BED39B4C52}"/>
              </a:ext>
            </a:extLst>
          </p:cNvPr>
          <p:cNvSpPr>
            <a:spLocks noGrp="1"/>
          </p:cNvSpPr>
          <p:nvPr>
            <p:ph idx="1"/>
          </p:nvPr>
        </p:nvSpPr>
        <p:spPr/>
        <p:txBody>
          <a:bodyPr/>
          <a:lstStyle/>
          <a:p>
            <a:endParaRPr lang="en-IL"/>
          </a:p>
        </p:txBody>
      </p:sp>
      <p:sp>
        <p:nvSpPr>
          <p:cNvPr id="4" name="Slide Number Placeholder 3">
            <a:extLst>
              <a:ext uri="{FF2B5EF4-FFF2-40B4-BE49-F238E27FC236}">
                <a16:creationId xmlns:a16="http://schemas.microsoft.com/office/drawing/2014/main" id="{E6727D8D-52CB-21F7-96CE-47A3B5C85EB1}"/>
              </a:ext>
            </a:extLst>
          </p:cNvPr>
          <p:cNvSpPr>
            <a:spLocks noGrp="1"/>
          </p:cNvSpPr>
          <p:nvPr>
            <p:ph type="sldNum" sz="quarter" idx="12"/>
          </p:nvPr>
        </p:nvSpPr>
        <p:spPr/>
        <p:txBody>
          <a:bodyPr/>
          <a:lstStyle/>
          <a:p>
            <a:fld id="{16DBD0CC-423F-4B58-AFF5-83B6DD233671}" type="slidenum">
              <a:rPr lang="en-IL" smtClean="0"/>
              <a:t>16</a:t>
            </a:fld>
            <a:endParaRPr lang="en-IL"/>
          </a:p>
        </p:txBody>
      </p:sp>
    </p:spTree>
    <p:extLst>
      <p:ext uri="{BB962C8B-B14F-4D97-AF65-F5344CB8AC3E}">
        <p14:creationId xmlns:p14="http://schemas.microsoft.com/office/powerpoint/2010/main" val="386378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A116-C760-F1F5-CEBC-9CDDE46C4B98}"/>
              </a:ext>
            </a:extLst>
          </p:cNvPr>
          <p:cNvSpPr>
            <a:spLocks noGrp="1"/>
          </p:cNvSpPr>
          <p:nvPr>
            <p:ph type="sldNum" sz="quarter" idx="12"/>
          </p:nvPr>
        </p:nvSpPr>
        <p:spPr/>
        <p:txBody>
          <a:bodyPr/>
          <a:lstStyle/>
          <a:p>
            <a:fld id="{16DBD0CC-423F-4B58-AFF5-83B6DD233671}" type="slidenum">
              <a:rPr lang="en-IL" smtClean="0"/>
              <a:t>2</a:t>
            </a:fld>
            <a:endParaRPr lang="en-IL"/>
          </a:p>
        </p:txBody>
      </p:sp>
      <p:pic>
        <p:nvPicPr>
          <p:cNvPr id="5" name="videoplayback">
            <a:hlinkClick r:id="" action="ppaction://media"/>
            <a:extLst>
              <a:ext uri="{FF2B5EF4-FFF2-40B4-BE49-F238E27FC236}">
                <a16:creationId xmlns:a16="http://schemas.microsoft.com/office/drawing/2014/main" id="{F0199992-58E2-9682-1717-5D10D24024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5141" y="674700"/>
            <a:ext cx="8930154" cy="5023212"/>
          </a:xfrm>
          <a:prstGeom prst="rect">
            <a:avLst/>
          </a:prstGeom>
        </p:spPr>
      </p:pic>
      <p:pic>
        <p:nvPicPr>
          <p:cNvPr id="7" name="Picture 6">
            <a:extLst>
              <a:ext uri="{FF2B5EF4-FFF2-40B4-BE49-F238E27FC236}">
                <a16:creationId xmlns:a16="http://schemas.microsoft.com/office/drawing/2014/main" id="{42DD28B5-F4A3-4782-4F1D-0A22A0F10859}"/>
              </a:ext>
            </a:extLst>
          </p:cNvPr>
          <p:cNvPicPr>
            <a:picLocks noChangeAspect="1"/>
          </p:cNvPicPr>
          <p:nvPr/>
        </p:nvPicPr>
        <p:blipFill>
          <a:blip r:embed="rId5"/>
          <a:stretch>
            <a:fillRect/>
          </a:stretch>
        </p:blipFill>
        <p:spPr>
          <a:xfrm>
            <a:off x="-1901" y="3429000"/>
            <a:ext cx="2077212" cy="1276253"/>
          </a:xfrm>
          <a:prstGeom prst="rect">
            <a:avLst/>
          </a:prstGeom>
        </p:spPr>
      </p:pic>
    </p:spTree>
    <p:extLst>
      <p:ext uri="{BB962C8B-B14F-4D97-AF65-F5344CB8AC3E}">
        <p14:creationId xmlns:p14="http://schemas.microsoft.com/office/powerpoint/2010/main" val="2973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C18A0B-6546-7C69-354A-655D1D58FC78}"/>
              </a:ext>
            </a:extLst>
          </p:cNvPr>
          <p:cNvSpPr>
            <a:spLocks noGrp="1"/>
          </p:cNvSpPr>
          <p:nvPr>
            <p:ph type="sldNum" sz="quarter" idx="12"/>
          </p:nvPr>
        </p:nvSpPr>
        <p:spPr/>
        <p:txBody>
          <a:bodyPr/>
          <a:lstStyle/>
          <a:p>
            <a:fld id="{16DBD0CC-423F-4B58-AFF5-83B6DD233671}" type="slidenum">
              <a:rPr lang="en-IL" smtClean="0"/>
              <a:t>3</a:t>
            </a:fld>
            <a:endParaRPr lang="en-IL"/>
          </a:p>
        </p:txBody>
      </p:sp>
      <p:sp>
        <p:nvSpPr>
          <p:cNvPr id="5" name="TextBox 4">
            <a:extLst>
              <a:ext uri="{FF2B5EF4-FFF2-40B4-BE49-F238E27FC236}">
                <a16:creationId xmlns:a16="http://schemas.microsoft.com/office/drawing/2014/main" id="{70A1717E-7D0D-9BF6-513D-46570E2A1E63}"/>
              </a:ext>
            </a:extLst>
          </p:cNvPr>
          <p:cNvSpPr txBox="1"/>
          <p:nvPr/>
        </p:nvSpPr>
        <p:spPr>
          <a:xfrm>
            <a:off x="827315" y="874455"/>
            <a:ext cx="3624942" cy="2554545"/>
          </a:xfrm>
          <a:prstGeom prst="rect">
            <a:avLst/>
          </a:prstGeom>
          <a:noFill/>
        </p:spPr>
        <p:txBody>
          <a:bodyPr wrap="square" rtlCol="1">
            <a:spAutoFit/>
          </a:bodyPr>
          <a:lstStyle/>
          <a:p>
            <a:r>
              <a:rPr lang="en-US" sz="3200" u="sng" dirty="0"/>
              <a:t>Mission</a:t>
            </a:r>
          </a:p>
          <a:p>
            <a:pPr marL="457200" indent="-457200">
              <a:buFont typeface="Arial" panose="020B0604020202020204" pitchFamily="34" charset="0"/>
              <a:buChar char="•"/>
            </a:pPr>
            <a:r>
              <a:rPr lang="en-US" sz="3200" dirty="0"/>
              <a:t>Reach goals without exceeding uncertainty level</a:t>
            </a:r>
          </a:p>
        </p:txBody>
      </p:sp>
      <p:sp>
        <p:nvSpPr>
          <p:cNvPr id="6" name="TextBox 5">
            <a:extLst>
              <a:ext uri="{FF2B5EF4-FFF2-40B4-BE49-F238E27FC236}">
                <a16:creationId xmlns:a16="http://schemas.microsoft.com/office/drawing/2014/main" id="{F18D7FF4-56B6-69A7-F2CA-881102295208}"/>
              </a:ext>
            </a:extLst>
          </p:cNvPr>
          <p:cNvSpPr txBox="1"/>
          <p:nvPr/>
        </p:nvSpPr>
        <p:spPr>
          <a:xfrm>
            <a:off x="5479262" y="874455"/>
            <a:ext cx="6361678" cy="1569660"/>
          </a:xfrm>
          <a:prstGeom prst="rect">
            <a:avLst/>
          </a:prstGeom>
          <a:noFill/>
        </p:spPr>
        <p:txBody>
          <a:bodyPr wrap="none" rtlCol="1">
            <a:spAutoFit/>
          </a:bodyPr>
          <a:lstStyle/>
          <a:p>
            <a:r>
              <a:rPr lang="en-US" sz="3200" u="sng" dirty="0"/>
              <a:t>Assumptions</a:t>
            </a:r>
          </a:p>
          <a:p>
            <a:pPr marL="457200" indent="-457200">
              <a:buFont typeface="Arial" panose="020B0604020202020204" pitchFamily="34" charset="0"/>
              <a:buChar char="•"/>
            </a:pPr>
            <a:r>
              <a:rPr lang="en-US" sz="3200" dirty="0"/>
              <a:t>Unknown Environments </a:t>
            </a:r>
          </a:p>
          <a:p>
            <a:pPr marL="457200" indent="-457200">
              <a:buFont typeface="Arial" panose="020B0604020202020204" pitchFamily="34" charset="0"/>
              <a:buChar char="•"/>
            </a:pPr>
            <a:r>
              <a:rPr lang="en-US" sz="3200" dirty="0"/>
              <a:t>Maximum Likelihood observations</a:t>
            </a:r>
            <a:endParaRPr lang="he-IL" sz="3200" dirty="0"/>
          </a:p>
        </p:txBody>
      </p:sp>
    </p:spTree>
    <p:extLst>
      <p:ext uri="{BB962C8B-B14F-4D97-AF65-F5344CB8AC3E}">
        <p14:creationId xmlns:p14="http://schemas.microsoft.com/office/powerpoint/2010/main" val="409669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D59266-F2C5-5003-916F-0F535269E3D6}"/>
              </a:ext>
            </a:extLst>
          </p:cNvPr>
          <p:cNvSpPr>
            <a:spLocks noGrp="1"/>
          </p:cNvSpPr>
          <p:nvPr>
            <p:ph type="sldNum" sz="quarter" idx="12"/>
          </p:nvPr>
        </p:nvSpPr>
        <p:spPr/>
        <p:txBody>
          <a:bodyPr/>
          <a:lstStyle/>
          <a:p>
            <a:fld id="{16DBD0CC-423F-4B58-AFF5-83B6DD233671}" type="slidenum">
              <a:rPr lang="en-IL" smtClean="0"/>
              <a:t>4</a:t>
            </a:fld>
            <a:endParaRPr lang="en-IL"/>
          </a:p>
        </p:txBody>
      </p:sp>
      <p:pic>
        <p:nvPicPr>
          <p:cNvPr id="6" name="Picture 5">
            <a:extLst>
              <a:ext uri="{FF2B5EF4-FFF2-40B4-BE49-F238E27FC236}">
                <a16:creationId xmlns:a16="http://schemas.microsoft.com/office/drawing/2014/main" id="{65E343FF-81C3-8B9A-19A5-5E64CE646F5F}"/>
              </a:ext>
            </a:extLst>
          </p:cNvPr>
          <p:cNvPicPr>
            <a:picLocks noChangeAspect="1"/>
          </p:cNvPicPr>
          <p:nvPr/>
        </p:nvPicPr>
        <p:blipFill>
          <a:blip r:embed="rId2"/>
          <a:stretch>
            <a:fillRect/>
          </a:stretch>
        </p:blipFill>
        <p:spPr>
          <a:xfrm>
            <a:off x="6531428" y="1624012"/>
            <a:ext cx="5800725" cy="3762375"/>
          </a:xfrm>
          <a:prstGeom prst="rect">
            <a:avLst/>
          </a:prstGeom>
        </p:spPr>
      </p:pic>
      <p:pic>
        <p:nvPicPr>
          <p:cNvPr id="8" name="Picture 7">
            <a:extLst>
              <a:ext uri="{FF2B5EF4-FFF2-40B4-BE49-F238E27FC236}">
                <a16:creationId xmlns:a16="http://schemas.microsoft.com/office/drawing/2014/main" id="{ECF49772-D89E-8B19-5397-CF9D541117CE}"/>
              </a:ext>
            </a:extLst>
          </p:cNvPr>
          <p:cNvPicPr>
            <a:picLocks noChangeAspect="1"/>
          </p:cNvPicPr>
          <p:nvPr/>
        </p:nvPicPr>
        <p:blipFill>
          <a:blip r:embed="rId3"/>
          <a:stretch>
            <a:fillRect/>
          </a:stretch>
        </p:blipFill>
        <p:spPr>
          <a:xfrm>
            <a:off x="170771" y="654049"/>
            <a:ext cx="7144430" cy="1108184"/>
          </a:xfrm>
          <a:prstGeom prst="rect">
            <a:avLst/>
          </a:prstGeom>
        </p:spPr>
      </p:pic>
      <p:pic>
        <p:nvPicPr>
          <p:cNvPr id="10" name="Picture 9">
            <a:extLst>
              <a:ext uri="{FF2B5EF4-FFF2-40B4-BE49-F238E27FC236}">
                <a16:creationId xmlns:a16="http://schemas.microsoft.com/office/drawing/2014/main" id="{585BCFF6-AA28-923B-1B4B-3977EDC8D3ED}"/>
              </a:ext>
            </a:extLst>
          </p:cNvPr>
          <p:cNvPicPr>
            <a:picLocks noChangeAspect="1"/>
          </p:cNvPicPr>
          <p:nvPr/>
        </p:nvPicPr>
        <p:blipFill>
          <a:blip r:embed="rId4"/>
          <a:stretch>
            <a:fillRect/>
          </a:stretch>
        </p:blipFill>
        <p:spPr>
          <a:xfrm>
            <a:off x="866775" y="2448605"/>
            <a:ext cx="5229225" cy="828675"/>
          </a:xfrm>
          <a:prstGeom prst="rect">
            <a:avLst/>
          </a:prstGeom>
        </p:spPr>
      </p:pic>
    </p:spTree>
    <p:extLst>
      <p:ext uri="{BB962C8B-B14F-4D97-AF65-F5344CB8AC3E}">
        <p14:creationId xmlns:p14="http://schemas.microsoft.com/office/powerpoint/2010/main" val="4202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E4BAD-2C84-3F7E-9871-5B62D45C7629}"/>
              </a:ext>
            </a:extLst>
          </p:cNvPr>
          <p:cNvSpPr>
            <a:spLocks noGrp="1"/>
          </p:cNvSpPr>
          <p:nvPr>
            <p:ph type="sldNum" sz="quarter" idx="12"/>
          </p:nvPr>
        </p:nvSpPr>
        <p:spPr/>
        <p:txBody>
          <a:bodyPr/>
          <a:lstStyle/>
          <a:p>
            <a:fld id="{16DBD0CC-423F-4B58-AFF5-83B6DD233671}" type="slidenum">
              <a:rPr lang="en-IL" smtClean="0"/>
              <a:t>5</a:t>
            </a:fld>
            <a:endParaRPr lang="en-IL"/>
          </a:p>
        </p:txBody>
      </p:sp>
      <p:pic>
        <p:nvPicPr>
          <p:cNvPr id="6" name="Picture 5">
            <a:extLst>
              <a:ext uri="{FF2B5EF4-FFF2-40B4-BE49-F238E27FC236}">
                <a16:creationId xmlns:a16="http://schemas.microsoft.com/office/drawing/2014/main" id="{3E15B96D-21C3-32EE-7F25-A70D1D34D01D}"/>
              </a:ext>
            </a:extLst>
          </p:cNvPr>
          <p:cNvPicPr>
            <a:picLocks noChangeAspect="1"/>
          </p:cNvPicPr>
          <p:nvPr/>
        </p:nvPicPr>
        <p:blipFill>
          <a:blip r:embed="rId2"/>
          <a:stretch>
            <a:fillRect/>
          </a:stretch>
        </p:blipFill>
        <p:spPr>
          <a:xfrm>
            <a:off x="1257300" y="990600"/>
            <a:ext cx="8724900" cy="2438400"/>
          </a:xfrm>
          <a:prstGeom prst="rect">
            <a:avLst/>
          </a:prstGeom>
        </p:spPr>
      </p:pic>
      <p:pic>
        <p:nvPicPr>
          <p:cNvPr id="8" name="Picture 7">
            <a:extLst>
              <a:ext uri="{FF2B5EF4-FFF2-40B4-BE49-F238E27FC236}">
                <a16:creationId xmlns:a16="http://schemas.microsoft.com/office/drawing/2014/main" id="{8A4399E5-FC8B-4102-298F-EF33FD976866}"/>
              </a:ext>
            </a:extLst>
          </p:cNvPr>
          <p:cNvPicPr>
            <a:picLocks noChangeAspect="1"/>
          </p:cNvPicPr>
          <p:nvPr/>
        </p:nvPicPr>
        <p:blipFill>
          <a:blip r:embed="rId3"/>
          <a:stretch>
            <a:fillRect/>
          </a:stretch>
        </p:blipFill>
        <p:spPr>
          <a:xfrm>
            <a:off x="2119312" y="4040640"/>
            <a:ext cx="7953375" cy="1019175"/>
          </a:xfrm>
          <a:prstGeom prst="rect">
            <a:avLst/>
          </a:prstGeom>
        </p:spPr>
      </p:pic>
      <p:pic>
        <p:nvPicPr>
          <p:cNvPr id="10" name="Picture 9">
            <a:extLst>
              <a:ext uri="{FF2B5EF4-FFF2-40B4-BE49-F238E27FC236}">
                <a16:creationId xmlns:a16="http://schemas.microsoft.com/office/drawing/2014/main" id="{867173D8-1F05-9F15-7C1E-BD0AFB365917}"/>
              </a:ext>
            </a:extLst>
          </p:cNvPr>
          <p:cNvPicPr>
            <a:picLocks noChangeAspect="1"/>
          </p:cNvPicPr>
          <p:nvPr/>
        </p:nvPicPr>
        <p:blipFill>
          <a:blip r:embed="rId4"/>
          <a:stretch>
            <a:fillRect/>
          </a:stretch>
        </p:blipFill>
        <p:spPr>
          <a:xfrm>
            <a:off x="1695449" y="5265170"/>
            <a:ext cx="8801100" cy="885825"/>
          </a:xfrm>
          <a:prstGeom prst="rect">
            <a:avLst/>
          </a:prstGeom>
        </p:spPr>
      </p:pic>
    </p:spTree>
    <p:extLst>
      <p:ext uri="{BB962C8B-B14F-4D97-AF65-F5344CB8AC3E}">
        <p14:creationId xmlns:p14="http://schemas.microsoft.com/office/powerpoint/2010/main" val="1835057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6</a:t>
            </a:fld>
            <a:endParaRPr lang="en-IL"/>
          </a:p>
        </p:txBody>
      </p:sp>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2"/>
          <a:stretch>
            <a:fillRect/>
          </a:stretch>
        </p:blipFill>
        <p:spPr>
          <a:xfrm>
            <a:off x="1527401" y="125413"/>
            <a:ext cx="9420225" cy="4619625"/>
          </a:xfrm>
          <a:prstGeom prst="rect">
            <a:avLst/>
          </a:prstGeom>
        </p:spPr>
      </p:pic>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4"/>
          <a:stretch>
            <a:fillRect/>
          </a:stretch>
        </p:blipFill>
        <p:spPr>
          <a:xfrm>
            <a:off x="3775300" y="5951536"/>
            <a:ext cx="4381500" cy="752475"/>
          </a:xfrm>
          <a:prstGeom prst="rect">
            <a:avLst/>
          </a:prstGeom>
        </p:spPr>
      </p:pic>
    </p:spTree>
    <p:extLst>
      <p:ext uri="{BB962C8B-B14F-4D97-AF65-F5344CB8AC3E}">
        <p14:creationId xmlns:p14="http://schemas.microsoft.com/office/powerpoint/2010/main" val="114913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8805-F705-98DE-0500-E002FD2B085B}"/>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2A5E41-55B3-3A4E-984B-E8B457142952}"/>
                  </a:ext>
                </a:extLst>
              </p:cNvPr>
              <p:cNvSpPr>
                <a:spLocks noGrp="1"/>
              </p:cNvSpPr>
              <p:nvPr>
                <p:ph idx="1"/>
              </p:nvPr>
            </p:nvSpPr>
            <p:spPr>
              <a:xfrm>
                <a:off x="270445" y="1810132"/>
                <a:ext cx="10986554" cy="4546218"/>
              </a:xfrm>
            </p:spPr>
            <p:txBody>
              <a:bodyPr>
                <a:normAutofit fontScale="92500"/>
              </a:bodyPr>
              <a:lstStyle/>
              <a:p>
                <a:pPr algn="l"/>
                <a:r>
                  <a:rPr lang="en-US" b="0" i="0" u="none" strike="noStrike" baseline="0" dirty="0">
                    <a:latin typeface="SFRM1000"/>
                  </a:rPr>
                  <a:t>At planning time </a:t>
                </a:r>
                <a14:m>
                  <m:oMath xmlns:m="http://schemas.openxmlformats.org/officeDocument/2006/math">
                    <m:sSub>
                      <m:sSubPr>
                        <m:ctrlPr>
                          <a:rPr lang="en-US" b="0" i="1" u="none" strike="noStrike" baseline="0" smtClean="0">
                            <a:latin typeface="Cambria Math" panose="02040503050406030204" pitchFamily="18" charset="0"/>
                          </a:rPr>
                        </m:ctrlPr>
                      </m:sSubPr>
                      <m:e>
                        <m:r>
                          <a:rPr lang="en-US" b="0" i="1" u="none" strike="noStrike" baseline="0" smtClean="0">
                            <a:latin typeface="Cambria Math" panose="02040503050406030204" pitchFamily="18" charset="0"/>
                          </a:rPr>
                          <m:t>𝑡</m:t>
                        </m:r>
                      </m:e>
                      <m:sub>
                        <m:r>
                          <a:rPr lang="en-US" b="0" i="1" u="none" strike="noStrike" baseline="0" smtClean="0">
                            <a:latin typeface="Cambria Math" panose="02040503050406030204" pitchFamily="18" charset="0"/>
                          </a:rPr>
                          <m:t>𝑘</m:t>
                        </m:r>
                      </m:sub>
                    </m:sSub>
                  </m:oMath>
                </a14:m>
                <a:r>
                  <a:rPr lang="en-US" b="0" i="0" u="none" strike="noStrike" baseline="0" dirty="0">
                    <a:latin typeface="SFRM1000"/>
                  </a:rPr>
                  <a:t>, the</a:t>
                </a:r>
                <a:r>
                  <a:rPr lang="en-US" b="0" i="0" u="none" strike="noStrike" dirty="0">
                    <a:latin typeface="SFRM1000"/>
                  </a:rPr>
                  <a:t> optimal control minimizes an objective</a:t>
                </a:r>
              </a:p>
              <a:p>
                <a:pPr marL="0" indent="0" algn="l">
                  <a:buNone/>
                </a:pPr>
                <a:r>
                  <a:rPr lang="en-US" b="0" i="0" u="none" strike="noStrike" dirty="0">
                    <a:latin typeface="SFRM1000"/>
                  </a:rPr>
                  <a:t>   </a:t>
                </a:r>
                <a14:m>
                  <m:oMath xmlns:m="http://schemas.openxmlformats.org/officeDocument/2006/math">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𝐽</m:t>
                        </m:r>
                      </m:e>
                      <m:sub>
                        <m:r>
                          <a:rPr lang="en-US" b="0" i="1" u="none" strike="noStrike" smtClean="0">
                            <a:latin typeface="Cambria Math" panose="02040503050406030204" pitchFamily="18" charset="0"/>
                          </a:rPr>
                          <m:t>𝑘</m:t>
                        </m:r>
                      </m:sub>
                    </m:sSub>
                    <m:r>
                      <a:rPr lang="en-US" b="0" i="1" u="none" strike="noStrike" smtClean="0">
                        <a:latin typeface="Cambria Math" panose="02040503050406030204" pitchFamily="18" charset="0"/>
                      </a:rPr>
                      <m:t>(</m:t>
                    </m:r>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𝑢</m:t>
                        </m:r>
                      </m:e>
                      <m:sub>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𝐿</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1</m:t>
                        </m:r>
                      </m:sub>
                    </m:sSub>
                  </m:oMath>
                </a14:m>
                <a:r>
                  <a:rPr lang="en-US" b="0" i="0" u="none" strike="noStrike" baseline="0" dirty="0">
                    <a:latin typeface="SFRM1000"/>
                  </a:rPr>
                  <a:t>) for </a:t>
                </a:r>
                <a14:m>
                  <m:oMath xmlns:m="http://schemas.openxmlformats.org/officeDocument/2006/math">
                    <m:r>
                      <a:rPr lang="en-US" b="0" i="1" u="none" strike="noStrike" baseline="0" smtClean="0">
                        <a:latin typeface="Cambria Math" panose="02040503050406030204" pitchFamily="18" charset="0"/>
                      </a:rPr>
                      <m:t>𝐿</m:t>
                    </m:r>
                  </m:oMath>
                </a14:m>
                <a:r>
                  <a:rPr lang="en-US" b="0" i="0" u="none" strike="noStrike" baseline="0" dirty="0">
                    <a:latin typeface="SFRM1000"/>
                  </a:rPr>
                  <a:t> look</a:t>
                </a:r>
                <a:r>
                  <a:rPr lang="en-US" b="0" i="0" u="none" strike="noStrike" dirty="0">
                    <a:latin typeface="SFRM1000"/>
                  </a:rPr>
                  <a:t> ahead steps:</a:t>
                </a:r>
                <a:endParaRPr lang="en-US" b="0" i="0" u="none" strike="noStrike" baseline="0" dirty="0">
                  <a:latin typeface="SFRM1000"/>
                </a:endParaRPr>
              </a:p>
              <a:p>
                <a:pPr marL="0" indent="0" algn="l">
                  <a:buNone/>
                </a:pPr>
                <a:endParaRPr lang="en-US" dirty="0">
                  <a:latin typeface="SFRM1000"/>
                </a:endParaRP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marL="457200" lvl="1" indent="0">
                  <a:buNone/>
                </a:pPr>
                <a:r>
                  <a:rPr lang="en-US" sz="2600" dirty="0">
                    <a:latin typeface="SFRM1000"/>
                    <a:ea typeface="Cambria Math" panose="02040503050406030204" pitchFamily="18" charset="0"/>
                  </a:rPr>
                  <a:t>reminder: </a:t>
                </a:r>
              </a:p>
              <a:p>
                <a:pPr marL="0" indent="0" algn="l">
                  <a:buNone/>
                </a:pPr>
                <a:endParaRPr lang="en-US" sz="2200" dirty="0">
                  <a:latin typeface="SFRM1000"/>
                  <a:ea typeface="Cambria Math" panose="02040503050406030204" pitchFamily="18" charset="0"/>
                </a:endParaRPr>
              </a:p>
              <a:p>
                <a:pPr lvl="1"/>
                <a:r>
                  <a:rPr lang="en-US" dirty="0">
                    <a:latin typeface="SFRM1000"/>
                    <a:ea typeface="Cambria Math" panose="02040503050406030204" pitchFamily="18" charset="0"/>
                  </a:rPr>
                  <a:t>The objective involves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0" smtClean="0">
                        <a:latin typeface="Cambria Math" panose="02040503050406030204" pitchFamily="18" charset="0"/>
                        <a:ea typeface="Cambria Math" panose="02040503050406030204" pitchFamily="18" charset="0"/>
                      </a:rPr>
                      <m:t> </m:t>
                    </m:r>
                  </m:oMath>
                </a14:m>
                <a:r>
                  <a:rPr lang="en-US" dirty="0">
                    <a:latin typeface="SFRM1000"/>
                    <a:ea typeface="Cambria Math" panose="02040503050406030204" pitchFamily="18" charset="0"/>
                  </a:rPr>
                  <a:t>immediate cost functions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latin typeface="SFRM1000"/>
                    <a:ea typeface="Cambria Math" panose="02040503050406030204" pitchFamily="18" charset="0"/>
                  </a:rPr>
                  <a:t>, one for each look-ahead step.</a:t>
                </a:r>
              </a:p>
              <a:p>
                <a:pPr lvl="1"/>
                <a:r>
                  <a:rPr lang="en-US" dirty="0">
                    <a:latin typeface="SFRM1000"/>
                    <a:ea typeface="Cambria Math" panose="02040503050406030204" pitchFamily="18" charset="0"/>
                  </a:rPr>
                  <a:t>The subscript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oMath>
                </a14:m>
                <a:r>
                  <a:rPr lang="en-US" dirty="0">
                    <a:latin typeface="SFRM1000"/>
                    <a:ea typeface="Cambria Math" panose="02040503050406030204" pitchFamily="18" charset="0"/>
                  </a:rPr>
                  <a:t> in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oMath>
                </a14:m>
                <a:r>
                  <a:rPr lang="en-US" dirty="0">
                    <a:latin typeface="SFRM1000"/>
                    <a:ea typeface="Cambria Math" panose="02040503050406030204" pitchFamily="18" charset="0"/>
                  </a:rPr>
                  <a:t> to remark that the objective function depends on the generalized belief </a:t>
                </a:r>
                <a14:m>
                  <m:oMath xmlns:m="http://schemas.openxmlformats.org/officeDocument/2006/math">
                    <m:r>
                      <a:rPr lang="en-US" b="0" i="1" smtClean="0">
                        <a:latin typeface="Cambria Math" panose="02040503050406030204" pitchFamily="18" charset="0"/>
                        <a:ea typeface="Cambria Math" panose="02040503050406030204" pitchFamily="18" charset="0"/>
                      </a:rPr>
                      <m:t>𝑔𝑏</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r>
                  <a:rPr lang="en-US" dirty="0">
                    <a:latin typeface="SFRM1000"/>
                    <a:ea typeface="Cambria Math" panose="02040503050406030204" pitchFamily="18" charset="0"/>
                  </a:rPr>
                  <a:t> at planning time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endParaRPr lang="en-US" dirty="0">
                  <a:latin typeface="SFRM100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762A5E41-55B3-3A4E-984B-E8B457142952}"/>
                  </a:ext>
                </a:extLst>
              </p:cNvPr>
              <p:cNvSpPr>
                <a:spLocks noGrp="1" noRot="1" noChangeAspect="1" noMove="1" noResize="1" noEditPoints="1" noAdjustHandles="1" noChangeArrowheads="1" noChangeShapeType="1" noTextEdit="1"/>
              </p:cNvSpPr>
              <p:nvPr>
                <p:ph idx="1"/>
              </p:nvPr>
            </p:nvSpPr>
            <p:spPr>
              <a:xfrm>
                <a:off x="270445" y="1810132"/>
                <a:ext cx="10986554" cy="4546218"/>
              </a:xfrm>
              <a:blipFill>
                <a:blip r:embed="rId3"/>
                <a:stretch>
                  <a:fillRect l="-832" t="-2011" b="-402"/>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8ADD4313-FF8A-78CC-99DD-869D60CA4FB7}"/>
              </a:ext>
            </a:extLst>
          </p:cNvPr>
          <p:cNvSpPr>
            <a:spLocks noGrp="1"/>
          </p:cNvSpPr>
          <p:nvPr>
            <p:ph type="sldNum" sz="quarter" idx="12"/>
          </p:nvPr>
        </p:nvSpPr>
        <p:spPr/>
        <p:txBody>
          <a:bodyPr/>
          <a:lstStyle/>
          <a:p>
            <a:fld id="{16DBD0CC-423F-4B58-AFF5-83B6DD233671}" type="slidenum">
              <a:rPr lang="en-IL" smtClean="0"/>
              <a:t>7</a:t>
            </a:fld>
            <a:endParaRPr lang="en-IL"/>
          </a:p>
        </p:txBody>
      </p:sp>
      <p:pic>
        <p:nvPicPr>
          <p:cNvPr id="10" name="Picture 9">
            <a:extLst>
              <a:ext uri="{FF2B5EF4-FFF2-40B4-BE49-F238E27FC236}">
                <a16:creationId xmlns:a16="http://schemas.microsoft.com/office/drawing/2014/main" id="{8B01ECD2-B166-3FB8-1F2E-680288CD2D93}"/>
              </a:ext>
            </a:extLst>
          </p:cNvPr>
          <p:cNvPicPr>
            <a:picLocks noChangeAspect="1"/>
          </p:cNvPicPr>
          <p:nvPr/>
        </p:nvPicPr>
        <p:blipFill>
          <a:blip r:embed="rId4"/>
          <a:stretch>
            <a:fillRect/>
          </a:stretch>
        </p:blipFill>
        <p:spPr>
          <a:xfrm>
            <a:off x="2620419" y="4266181"/>
            <a:ext cx="6173061" cy="685896"/>
          </a:xfrm>
          <a:prstGeom prst="rect">
            <a:avLst/>
          </a:prstGeom>
        </p:spPr>
      </p:pic>
      <p:pic>
        <p:nvPicPr>
          <p:cNvPr id="12" name="Picture 11">
            <a:extLst>
              <a:ext uri="{FF2B5EF4-FFF2-40B4-BE49-F238E27FC236}">
                <a16:creationId xmlns:a16="http://schemas.microsoft.com/office/drawing/2014/main" id="{1E34773F-D8B5-60BC-4543-0EDCAE165648}"/>
              </a:ext>
            </a:extLst>
          </p:cNvPr>
          <p:cNvPicPr>
            <a:picLocks noChangeAspect="1"/>
          </p:cNvPicPr>
          <p:nvPr/>
        </p:nvPicPr>
        <p:blipFill>
          <a:blip r:embed="rId5"/>
          <a:stretch>
            <a:fillRect/>
          </a:stretch>
        </p:blipFill>
        <p:spPr>
          <a:xfrm>
            <a:off x="447554" y="2791700"/>
            <a:ext cx="11296891" cy="1291541"/>
          </a:xfrm>
          <a:prstGeom prst="rect">
            <a:avLst/>
          </a:prstGeom>
        </p:spPr>
      </p:pic>
    </p:spTree>
    <p:extLst>
      <p:ext uri="{BB962C8B-B14F-4D97-AF65-F5344CB8AC3E}">
        <p14:creationId xmlns:p14="http://schemas.microsoft.com/office/powerpoint/2010/main" val="2491348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3111-665A-5F88-4A59-0E1CEB8D197E}"/>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6F0385-311E-6342-96C7-BEFD6B1FD746}"/>
                  </a:ext>
                </a:extLst>
              </p:cNvPr>
              <p:cNvSpPr>
                <a:spLocks noGrp="1"/>
              </p:cNvSpPr>
              <p:nvPr>
                <p:ph idx="1"/>
              </p:nvPr>
            </p:nvSpPr>
            <p:spPr/>
            <p:txBody>
              <a:bodyPr/>
              <a:lstStyle/>
              <a:p>
                <a:r>
                  <a:rPr lang="en-US" dirty="0"/>
                  <a:t>We can see in the objective that the expectation is taken to account for all the possible observations during the planning lag. Since these are not given at planning time and are stochastic, each immediate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m:t>
                        </m:r>
                      </m:sub>
                    </m:sSub>
                  </m:oMath>
                </a14:m>
                <a:r>
                  <a:rPr lang="en-US" dirty="0"/>
                  <a:t> may involve ant subset of states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up>
                        <m:r>
                          <a:rPr lang="en-US" b="0" i="1" smtClean="0">
                            <a:latin typeface="Cambria Math" panose="02040503050406030204" pitchFamily="18" charset="0"/>
                          </a:rPr>
                          <m:t>𝑐</m:t>
                        </m:r>
                      </m:sup>
                    </m:sSubSup>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ea typeface="Cambria Math" panose="02040503050406030204" pitchFamily="18" charset="0"/>
                  </a:rPr>
                  <a:t>Therefore, the immediate cost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t> can be written as:</a:t>
                </a:r>
              </a:p>
            </p:txBody>
          </p:sp>
        </mc:Choice>
        <mc:Fallback xmlns="">
          <p:sp>
            <p:nvSpPr>
              <p:cNvPr id="3" name="Content Placeholder 2">
                <a:extLst>
                  <a:ext uri="{FF2B5EF4-FFF2-40B4-BE49-F238E27FC236}">
                    <a16:creationId xmlns:a16="http://schemas.microsoft.com/office/drawing/2014/main" id="{D76F0385-311E-6342-96C7-BEFD6B1FD74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C837EADC-FE2A-B22F-8ACA-F51448580ECD}"/>
              </a:ext>
            </a:extLst>
          </p:cNvPr>
          <p:cNvSpPr>
            <a:spLocks noGrp="1"/>
          </p:cNvSpPr>
          <p:nvPr>
            <p:ph type="sldNum" sz="quarter" idx="12"/>
          </p:nvPr>
        </p:nvSpPr>
        <p:spPr/>
        <p:txBody>
          <a:bodyPr/>
          <a:lstStyle/>
          <a:p>
            <a:fld id="{16DBD0CC-423F-4B58-AFF5-83B6DD233671}" type="slidenum">
              <a:rPr lang="en-IL" smtClean="0"/>
              <a:t>8</a:t>
            </a:fld>
            <a:endParaRPr lang="en-IL"/>
          </a:p>
        </p:txBody>
      </p:sp>
      <p:pic>
        <p:nvPicPr>
          <p:cNvPr id="5" name="Picture 4">
            <a:extLst>
              <a:ext uri="{FF2B5EF4-FFF2-40B4-BE49-F238E27FC236}">
                <a16:creationId xmlns:a16="http://schemas.microsoft.com/office/drawing/2014/main" id="{EA2B8C2F-F09D-6492-A64D-04D1CF53B7DC}"/>
              </a:ext>
            </a:extLst>
          </p:cNvPr>
          <p:cNvPicPr>
            <a:picLocks noChangeAspect="1"/>
          </p:cNvPicPr>
          <p:nvPr/>
        </p:nvPicPr>
        <p:blipFill>
          <a:blip r:embed="rId3"/>
          <a:stretch>
            <a:fillRect/>
          </a:stretch>
        </p:blipFill>
        <p:spPr>
          <a:xfrm>
            <a:off x="1287130" y="4076120"/>
            <a:ext cx="7833479" cy="962223"/>
          </a:xfrm>
          <a:prstGeom prst="rect">
            <a:avLst/>
          </a:prstGeom>
        </p:spPr>
      </p:pic>
    </p:spTree>
    <p:extLst>
      <p:ext uri="{BB962C8B-B14F-4D97-AF65-F5344CB8AC3E}">
        <p14:creationId xmlns:p14="http://schemas.microsoft.com/office/powerpoint/2010/main" val="1793941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B37E-731E-3975-3C2C-D02CB516DE3B}"/>
              </a:ext>
            </a:extLst>
          </p:cNvPr>
          <p:cNvSpPr>
            <a:spLocks noGrp="1"/>
          </p:cNvSpPr>
          <p:nvPr>
            <p:ph type="title"/>
          </p:nvPr>
        </p:nvSpPr>
        <p:spPr>
          <a:xfrm>
            <a:off x="838200" y="316139"/>
            <a:ext cx="10515600" cy="1325563"/>
          </a:xfrm>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606069-A92F-6828-6EB6-9DDA417C2F32}"/>
                  </a:ext>
                </a:extLst>
              </p:cNvPr>
              <p:cNvSpPr>
                <a:spLocks noGrp="1"/>
              </p:cNvSpPr>
              <p:nvPr>
                <p:ph idx="1"/>
              </p:nvPr>
            </p:nvSpPr>
            <p:spPr/>
            <p:txBody>
              <a:bodyPr>
                <a:normAutofit/>
              </a:bodyPr>
              <a:lstStyle/>
              <a:p>
                <a:r>
                  <a:rPr lang="en-US" dirty="0"/>
                  <a:t>The problem addressed in the paper is to find the optimal control policy:</a:t>
                </a:r>
              </a:p>
              <a:p>
                <a:endParaRPr lang="en-US" dirty="0"/>
              </a:p>
              <a:p>
                <a:endParaRPr lang="en-US" dirty="0"/>
              </a:p>
              <a:p>
                <a:endParaRPr lang="en-US" dirty="0"/>
              </a:p>
              <a:p>
                <a:r>
                  <a:rPr lang="en-US" dirty="0"/>
                  <a:t>Calculating the optimal control policy involves the optimization of the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−1</m:t>
                            </m:r>
                          </m:sub>
                        </m:sSub>
                      </m:e>
                    </m:d>
                    <m:r>
                      <a:rPr lang="en-US" b="0" i="0" smtClean="0">
                        <a:latin typeface="Cambria Math" panose="02040503050406030204" pitchFamily="18" charset="0"/>
                      </a:rPr>
                      <m:t>.</m:t>
                    </m:r>
                  </m:oMath>
                </a14:m>
                <a:endParaRPr lang="en-US" b="0" dirty="0"/>
              </a:p>
              <a:p>
                <a:pPr marL="0" indent="0">
                  <a:buNone/>
                </a:pPr>
                <a:endParaRPr lang="en-US" dirty="0"/>
              </a:p>
              <a:p>
                <a:pPr marL="0" indent="0">
                  <a:buNone/>
                </a:pPr>
                <a:r>
                  <a:rPr lang="en-US" dirty="0"/>
                  <a:t>	</a:t>
                </a:r>
                <a:endParaRPr lang="en-IL" dirty="0"/>
              </a:p>
            </p:txBody>
          </p:sp>
        </mc:Choice>
        <mc:Fallback xmlns="">
          <p:sp>
            <p:nvSpPr>
              <p:cNvPr id="3" name="Content Placeholder 2">
                <a:extLst>
                  <a:ext uri="{FF2B5EF4-FFF2-40B4-BE49-F238E27FC236}">
                    <a16:creationId xmlns:a16="http://schemas.microsoft.com/office/drawing/2014/main" id="{59606069-A92F-6828-6EB6-9DDA417C2F32}"/>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A218B71-F1D6-25CD-EB19-E16E79C26CD7}"/>
              </a:ext>
            </a:extLst>
          </p:cNvPr>
          <p:cNvSpPr>
            <a:spLocks noGrp="1"/>
          </p:cNvSpPr>
          <p:nvPr>
            <p:ph type="sldNum" sz="quarter" idx="12"/>
          </p:nvPr>
        </p:nvSpPr>
        <p:spPr/>
        <p:txBody>
          <a:bodyPr/>
          <a:lstStyle/>
          <a:p>
            <a:fld id="{16DBD0CC-423F-4B58-AFF5-83B6DD233671}" type="slidenum">
              <a:rPr lang="en-IL" smtClean="0"/>
              <a:t>9</a:t>
            </a:fld>
            <a:endParaRPr lang="en-IL"/>
          </a:p>
        </p:txBody>
      </p:sp>
      <p:pic>
        <p:nvPicPr>
          <p:cNvPr id="6" name="Picture 5">
            <a:extLst>
              <a:ext uri="{FF2B5EF4-FFF2-40B4-BE49-F238E27FC236}">
                <a16:creationId xmlns:a16="http://schemas.microsoft.com/office/drawing/2014/main" id="{7261425E-4682-17CF-1610-4A1601646B8C}"/>
              </a:ext>
            </a:extLst>
          </p:cNvPr>
          <p:cNvPicPr>
            <a:picLocks noChangeAspect="1"/>
          </p:cNvPicPr>
          <p:nvPr/>
        </p:nvPicPr>
        <p:blipFill>
          <a:blip r:embed="rId3"/>
          <a:stretch>
            <a:fillRect/>
          </a:stretch>
        </p:blipFill>
        <p:spPr>
          <a:xfrm>
            <a:off x="1163559" y="3090364"/>
            <a:ext cx="9457957" cy="928053"/>
          </a:xfrm>
          <a:prstGeom prst="rect">
            <a:avLst/>
          </a:prstGeom>
        </p:spPr>
      </p:pic>
    </p:spTree>
    <p:extLst>
      <p:ext uri="{BB962C8B-B14F-4D97-AF65-F5344CB8AC3E}">
        <p14:creationId xmlns:p14="http://schemas.microsoft.com/office/powerpoint/2010/main" val="4055296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2884</TotalTime>
  <Words>555</Words>
  <Application>Microsoft Office PowerPoint</Application>
  <PresentationFormat>Widescreen</PresentationFormat>
  <Paragraphs>88</Paragraphs>
  <Slides>16</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 Math</vt:lpstr>
      <vt:lpstr>Helvetica Neue</vt:lpstr>
      <vt:lpstr>SFRM1000</vt:lpstr>
      <vt:lpstr>Office Theme</vt:lpstr>
      <vt:lpstr>PowerPoint Presentation</vt:lpstr>
      <vt:lpstr>PowerPoint Presentation</vt:lpstr>
      <vt:lpstr>PowerPoint Presentation</vt:lpstr>
      <vt:lpstr>PowerPoint Presentation</vt:lpstr>
      <vt:lpstr>PowerPoint Presentation</vt:lpstr>
      <vt:lpstr>PowerPoint Presentation</vt:lpstr>
      <vt:lpstr>Planning in the GBS</vt:lpstr>
      <vt:lpstr>Planning in the GBS</vt:lpstr>
      <vt:lpstr>Planning in the GBS</vt:lpstr>
      <vt:lpstr>Planning in the GBS</vt:lpstr>
      <vt:lpstr>Planning in the GBS</vt:lpstr>
      <vt:lpstr>Planning in the GBS</vt:lpstr>
      <vt:lpstr>Planning in the GBS</vt:lpstr>
      <vt:lpstr>Outer Layer: Inference over the control </vt:lpstr>
      <vt:lpstr>Outer Layer: Inference over the control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Dan Hazzan</cp:lastModifiedBy>
  <cp:revision>655</cp:revision>
  <dcterms:created xsi:type="dcterms:W3CDTF">2022-01-18T15:50:45Z</dcterms:created>
  <dcterms:modified xsi:type="dcterms:W3CDTF">2022-06-08T08:18:44Z</dcterms:modified>
</cp:coreProperties>
</file>